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Lato" panose="020B0604020202020204" charset="0"/>
      <p:regular r:id="rId21"/>
      <p:bold r:id="rId22"/>
      <p:italic r:id="rId23"/>
      <p:boldItalic r:id="rId24"/>
    </p:embeddedFont>
    <p:embeddedFont>
      <p:font typeface="Raleway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96" y="6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94001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3922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8335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2363054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2363054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791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d251bb473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d251bb473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1591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251bb473_0_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d251bb473_0_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5841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e965474a9_3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e965474a9_3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9138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b9a0b074_1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cb9a0b074_1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2816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23630543_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23630543_1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7667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b9a0b074_1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cb9a0b074_1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5070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d814cf7d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d814cf7d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9176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23630543_5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723630543_5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6882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e965474a9_3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e965474a9_3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6722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e965474a9_3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e965474a9_3_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596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cb9a0b074_1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cb9a0b074_1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3621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cb9a0b074_1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cb9a0b074_1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37646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cb9a0b074_1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cb9a0b074_1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4477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cb9a0b074_1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cb9a0b074_1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7398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e965474a9_3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e965474a9_3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01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1483475" y="54757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3600" i="1"/>
              <a:t>Экономические предпосылки возникновения и развития</a:t>
            </a:r>
            <a:endParaRPr sz="36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3600" i="1"/>
              <a:t>маркетинга</a:t>
            </a:r>
            <a:endParaRPr sz="36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535775" y="268025"/>
            <a:ext cx="5971200" cy="768000"/>
          </a:xfrm>
          <a:prstGeom prst="rect">
            <a:avLst/>
          </a:prstGeom>
          <a:noFill/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2400" i="1">
                <a:solidFill>
                  <a:srgbClr val="FF00FF"/>
                </a:solidFill>
              </a:rPr>
              <a:t>Содержание:</a:t>
            </a:r>
            <a:endParaRPr sz="2400" i="1">
              <a:solidFill>
                <a:srgbClr val="FF00FF"/>
              </a:solidFill>
            </a:endParaRPr>
          </a:p>
        </p:txBody>
      </p:sp>
      <p:sp>
        <p:nvSpPr>
          <p:cNvPr id="79" name="Google Shape;79;p14"/>
          <p:cNvSpPr txBox="1">
            <a:spLocks noGrp="1"/>
          </p:cNvSpPr>
          <p:nvPr>
            <p:ph type="title" idx="4294967295"/>
          </p:nvPr>
        </p:nvSpPr>
        <p:spPr>
          <a:xfrm>
            <a:off x="535775" y="1480150"/>
            <a:ext cx="7840500" cy="3529200"/>
          </a:xfrm>
          <a:prstGeom prst="rect">
            <a:avLst/>
          </a:prstGeom>
          <a:ln w="952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700"/>
              <a:buFont typeface="Lato"/>
              <a:buChar char="●"/>
            </a:pPr>
            <a:r>
              <a:rPr lang="ru" sz="1700" i="1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Разработка нового товара</a:t>
            </a:r>
            <a:endParaRPr sz="1700" i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700"/>
              <a:buFont typeface="Lato"/>
              <a:buChar char="●"/>
            </a:pPr>
            <a:r>
              <a:rPr lang="ru" sz="1700" i="1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Сегментирование рынка и позиционирование товара</a:t>
            </a:r>
            <a:endParaRPr sz="1700" i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700"/>
              <a:buFont typeface="Lato"/>
              <a:buChar char="●"/>
            </a:pPr>
            <a:r>
              <a:rPr lang="ru" sz="1700" i="1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Товар в системе маркетинга</a:t>
            </a:r>
            <a:endParaRPr sz="1700" i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700"/>
              <a:buFont typeface="Lato"/>
              <a:buChar char="●"/>
            </a:pPr>
            <a:r>
              <a:rPr lang="ru" sz="1700" i="1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Товарная политика в маркетинге</a:t>
            </a:r>
            <a:endParaRPr sz="1700" i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700"/>
              <a:buFont typeface="Lato"/>
              <a:buChar char="●"/>
            </a:pPr>
            <a:r>
              <a:rPr lang="ru" sz="1700" i="1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Ценовая политика маркетинга</a:t>
            </a:r>
            <a:endParaRPr sz="1700" i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700"/>
              <a:buFont typeface="Lato"/>
              <a:buChar char="●"/>
            </a:pPr>
            <a:r>
              <a:rPr lang="ru" sz="1700" i="1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Сбытовая политика в маркетинге</a:t>
            </a:r>
            <a:endParaRPr sz="1700" i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700"/>
              <a:buFont typeface="Lato"/>
              <a:buChar char="●"/>
            </a:pPr>
            <a:r>
              <a:rPr lang="ru" sz="1700" i="1">
                <a:solidFill>
                  <a:srgbClr val="9900FF"/>
                </a:solidFill>
                <a:latin typeface="Lato"/>
                <a:ea typeface="Lato"/>
                <a:cs typeface="Lato"/>
                <a:sym typeface="Lato"/>
              </a:rPr>
              <a:t>Маркетинг в сфере услуг и некомерческий маркетинг</a:t>
            </a:r>
            <a:endParaRPr sz="1700" i="1">
              <a:solidFill>
                <a:srgbClr val="9900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 descr="Кусок клейкой ленты, который удерживает заметку на слайде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>
            <a:spLocks noGrp="1"/>
          </p:cNvSpPr>
          <p:nvPr>
            <p:ph type="body" idx="4294967295"/>
          </p:nvPr>
        </p:nvSpPr>
        <p:spPr>
          <a:xfrm>
            <a:off x="2855550" y="1377480"/>
            <a:ext cx="3432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CC0000"/>
                </a:solidFill>
                <a:latin typeface="Raleway"/>
                <a:ea typeface="Raleway"/>
                <a:cs typeface="Raleway"/>
                <a:sym typeface="Raleway"/>
              </a:rPr>
              <a:t>Планирование продукта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 – это разработка программы и систематическое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принятие решений на всех уровнях разработки продукта и управления фирмой,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включая разработку товарной марки и упаковки.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Товарные стратегии</a:t>
            </a: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 – это главные принципиальные направления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товарной политики, следуя которым предприятие может обеспечивать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стабильный объем продаж и прибыль на всех стадиях жизненного цикла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latin typeface="Raleway"/>
                <a:ea typeface="Raleway"/>
                <a:cs typeface="Raleway"/>
                <a:sym typeface="Raleway"/>
              </a:rPr>
              <a:t>продукта.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336050"/>
            <a:ext cx="2710950" cy="18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9300" y="245925"/>
            <a:ext cx="2139900" cy="213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314075" y="299000"/>
            <a:ext cx="8631600" cy="3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i="1">
                <a:solidFill>
                  <a:srgbClr val="00FFFF"/>
                </a:solidFill>
              </a:rPr>
              <a:t>Товарные стратегии разрабатывается на перспективу и направлены на</a:t>
            </a:r>
            <a:endParaRPr sz="1800" i="1">
              <a:solidFill>
                <a:srgbClr val="00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i="1">
                <a:solidFill>
                  <a:srgbClr val="00FFFF"/>
                </a:solidFill>
              </a:rPr>
              <a:t>решение следующих задач:</a:t>
            </a:r>
            <a:endParaRPr sz="1800" i="1">
              <a:solidFill>
                <a:srgbClr val="00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rgbClr val="00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2400" i="1">
              <a:solidFill>
                <a:srgbClr val="00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●"/>
            </a:pPr>
            <a:r>
              <a:rPr lang="ru" sz="1800" i="1">
                <a:solidFill>
                  <a:schemeClr val="accent5"/>
                </a:solidFill>
              </a:rPr>
              <a:t>оптимизация структуры предлагаемых товаров, в том числе и с точки</a:t>
            </a:r>
            <a:endParaRPr sz="1800" i="1">
              <a:solidFill>
                <a:schemeClr val="accent5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●"/>
            </a:pPr>
            <a:r>
              <a:rPr lang="ru" sz="1800" i="1">
                <a:solidFill>
                  <a:schemeClr val="accent5"/>
                </a:solidFill>
              </a:rPr>
              <a:t>зрения их принадлежности к различным стадиям жизненного цикла;</a:t>
            </a:r>
            <a:endParaRPr sz="1800" i="1">
              <a:solidFill>
                <a:schemeClr val="accent5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●"/>
            </a:pPr>
            <a:r>
              <a:rPr lang="ru" sz="1800" i="1">
                <a:solidFill>
                  <a:schemeClr val="accent5"/>
                </a:solidFill>
              </a:rPr>
              <a:t> разработка и внедрение на рынок товаров-новинок;</a:t>
            </a:r>
            <a:endParaRPr sz="1800" i="1">
              <a:solidFill>
                <a:schemeClr val="accent5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●"/>
            </a:pPr>
            <a:r>
              <a:rPr lang="ru" sz="1800" i="1">
                <a:solidFill>
                  <a:schemeClr val="accent5"/>
                </a:solidFill>
              </a:rPr>
              <a:t>обеспечение качества и конкурентоспособности товаров;</a:t>
            </a:r>
            <a:endParaRPr sz="1800" i="1">
              <a:solidFill>
                <a:schemeClr val="accent5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●"/>
            </a:pPr>
            <a:r>
              <a:rPr lang="ru" sz="1800" i="1">
                <a:solidFill>
                  <a:schemeClr val="accent5"/>
                </a:solidFill>
              </a:rPr>
              <a:t>принятие решений, связанных с рыночной атрибутикой товаров.</a:t>
            </a:r>
            <a:endParaRPr sz="1800" i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accent5"/>
                </a:solidFill>
              </a:rPr>
              <a:t/>
            </a:r>
            <a:br>
              <a:rPr lang="ru">
                <a:solidFill>
                  <a:schemeClr val="accent5"/>
                </a:solidFill>
              </a:rPr>
            </a:br>
            <a:endParaRPr>
              <a:solidFill>
                <a:schemeClr val="accent5"/>
              </a:solidFill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 rotWithShape="1">
          <a:blip r:embed="rId3">
            <a:alphaModFix/>
          </a:blip>
          <a:srcRect t="-110"/>
          <a:stretch/>
        </p:blipFill>
        <p:spPr>
          <a:xfrm>
            <a:off x="5690900" y="3150125"/>
            <a:ext cx="3254773" cy="1921075"/>
          </a:xfrm>
          <a:prstGeom prst="rect">
            <a:avLst/>
          </a:prstGeom>
          <a:noFill/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/>
          <p:nvPr/>
        </p:nvSpPr>
        <p:spPr>
          <a:xfrm>
            <a:off x="867575" y="413125"/>
            <a:ext cx="1693800" cy="5886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7"/>
          <p:cNvSpPr txBox="1"/>
          <p:nvPr/>
        </p:nvSpPr>
        <p:spPr>
          <a:xfrm>
            <a:off x="867575" y="413125"/>
            <a:ext cx="17970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Стратегия инновации товаров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7"/>
          <p:cNvSpPr/>
          <p:nvPr/>
        </p:nvSpPr>
        <p:spPr>
          <a:xfrm>
            <a:off x="913475" y="1447500"/>
            <a:ext cx="1647900" cy="588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7"/>
          <p:cNvSpPr txBox="1"/>
          <p:nvPr/>
        </p:nvSpPr>
        <p:spPr>
          <a:xfrm>
            <a:off x="867575" y="1447499"/>
            <a:ext cx="1917300" cy="6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 Дифференциация товара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913425" y="2399000"/>
            <a:ext cx="1647900" cy="588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7"/>
          <p:cNvSpPr txBox="1"/>
          <p:nvPr/>
        </p:nvSpPr>
        <p:spPr>
          <a:xfrm>
            <a:off x="913425" y="2433075"/>
            <a:ext cx="1647900" cy="4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Диверсификация товара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5" name="Google Shape;105;p17"/>
          <p:cNvCxnSpPr>
            <a:stCxn id="100" idx="1"/>
            <a:endCxn id="102" idx="1"/>
          </p:cNvCxnSpPr>
          <p:nvPr/>
        </p:nvCxnSpPr>
        <p:spPr>
          <a:xfrm>
            <a:off x="867575" y="707425"/>
            <a:ext cx="600" cy="1059300"/>
          </a:xfrm>
          <a:prstGeom prst="bentConnector3">
            <a:avLst>
              <a:gd name="adj1" fmla="val -39687500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p17"/>
          <p:cNvCxnSpPr>
            <a:stCxn id="102" idx="1"/>
            <a:endCxn id="104" idx="1"/>
          </p:cNvCxnSpPr>
          <p:nvPr/>
        </p:nvCxnSpPr>
        <p:spPr>
          <a:xfrm>
            <a:off x="867575" y="1766849"/>
            <a:ext cx="45900" cy="905100"/>
          </a:xfrm>
          <a:prstGeom prst="bentConnector3">
            <a:avLst>
              <a:gd name="adj1" fmla="val -518791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7" name="Google Shape;107;p17"/>
          <p:cNvSpPr/>
          <p:nvPr/>
        </p:nvSpPr>
        <p:spPr>
          <a:xfrm>
            <a:off x="3482700" y="413125"/>
            <a:ext cx="1693800" cy="588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7"/>
          <p:cNvSpPr txBox="1"/>
          <p:nvPr/>
        </p:nvSpPr>
        <p:spPr>
          <a:xfrm>
            <a:off x="3468900" y="413125"/>
            <a:ext cx="1693800" cy="6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Стратегий вариации товара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17"/>
          <p:cNvSpPr/>
          <p:nvPr/>
        </p:nvSpPr>
        <p:spPr>
          <a:xfrm>
            <a:off x="3532275" y="1457075"/>
            <a:ext cx="1630500" cy="6387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7"/>
          <p:cNvSpPr/>
          <p:nvPr/>
        </p:nvSpPr>
        <p:spPr>
          <a:xfrm>
            <a:off x="3550875" y="2386650"/>
            <a:ext cx="1593300" cy="5886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7"/>
          <p:cNvSpPr/>
          <p:nvPr/>
        </p:nvSpPr>
        <p:spPr>
          <a:xfrm>
            <a:off x="3550850" y="3272800"/>
            <a:ext cx="1593300" cy="5886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7"/>
          <p:cNvSpPr/>
          <p:nvPr/>
        </p:nvSpPr>
        <p:spPr>
          <a:xfrm>
            <a:off x="3472100" y="4158950"/>
            <a:ext cx="1917300" cy="8553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7"/>
          <p:cNvSpPr txBox="1"/>
          <p:nvPr/>
        </p:nvSpPr>
        <p:spPr>
          <a:xfrm>
            <a:off x="3468900" y="1424675"/>
            <a:ext cx="20574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Вариация функци-х свойств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3532250" y="2397800"/>
            <a:ext cx="20574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Вариация дизайна, имиджа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3532250" y="3247750"/>
            <a:ext cx="1797000" cy="6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Вариация марки, имени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3427850" y="4209075"/>
            <a:ext cx="20058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Вариация обеспечения дополнительных эффектов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7" name="Google Shape;117;p17"/>
          <p:cNvCxnSpPr>
            <a:stCxn id="108" idx="1"/>
            <a:endCxn id="113" idx="1"/>
          </p:cNvCxnSpPr>
          <p:nvPr/>
        </p:nvCxnSpPr>
        <p:spPr>
          <a:xfrm>
            <a:off x="3468900" y="732475"/>
            <a:ext cx="600" cy="1044000"/>
          </a:xfrm>
          <a:prstGeom prst="bentConnector3">
            <a:avLst>
              <a:gd name="adj1" fmla="val -39687500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" name="Google Shape;118;p17"/>
          <p:cNvCxnSpPr>
            <a:stCxn id="113" idx="1"/>
            <a:endCxn id="114" idx="1"/>
          </p:cNvCxnSpPr>
          <p:nvPr/>
        </p:nvCxnSpPr>
        <p:spPr>
          <a:xfrm>
            <a:off x="3468900" y="1776425"/>
            <a:ext cx="63300" cy="828900"/>
          </a:xfrm>
          <a:prstGeom prst="bentConnector3">
            <a:avLst>
              <a:gd name="adj1" fmla="val -376185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17"/>
          <p:cNvCxnSpPr>
            <a:stCxn id="114" idx="1"/>
            <a:endCxn id="115" idx="1"/>
          </p:cNvCxnSpPr>
          <p:nvPr/>
        </p:nvCxnSpPr>
        <p:spPr>
          <a:xfrm>
            <a:off x="3532250" y="2605400"/>
            <a:ext cx="600" cy="961800"/>
          </a:xfrm>
          <a:prstGeom prst="bentConnector3">
            <a:avLst>
              <a:gd name="adj1" fmla="val -49570833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" name="Google Shape;120;p17"/>
          <p:cNvCxnSpPr>
            <a:stCxn id="115" idx="1"/>
            <a:endCxn id="116" idx="1"/>
          </p:cNvCxnSpPr>
          <p:nvPr/>
        </p:nvCxnSpPr>
        <p:spPr>
          <a:xfrm flipH="1">
            <a:off x="3427850" y="3567100"/>
            <a:ext cx="104400" cy="993600"/>
          </a:xfrm>
          <a:prstGeom prst="bentConnector3">
            <a:avLst>
              <a:gd name="adj1" fmla="val 284890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" name="Google Shape;121;p17"/>
          <p:cNvSpPr/>
          <p:nvPr/>
        </p:nvSpPr>
        <p:spPr>
          <a:xfrm>
            <a:off x="6197000" y="413225"/>
            <a:ext cx="1693800" cy="5886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6184600" y="1447525"/>
            <a:ext cx="1693800" cy="6387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6208025" y="2387450"/>
            <a:ext cx="1693800" cy="588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7"/>
          <p:cNvSpPr txBox="1"/>
          <p:nvPr/>
        </p:nvSpPr>
        <p:spPr>
          <a:xfrm>
            <a:off x="6208025" y="298225"/>
            <a:ext cx="16938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Стратегия элиминации товара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6232825" y="1475675"/>
            <a:ext cx="16938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Специализация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6184475" y="2535350"/>
            <a:ext cx="16938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latin typeface="Lato"/>
                <a:ea typeface="Lato"/>
                <a:cs typeface="Lato"/>
                <a:sym typeface="Lato"/>
              </a:rPr>
              <a:t>Изменение сортов</a:t>
            </a:r>
            <a:endParaRPr b="1" i="1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>
            <a:spLocks noGrp="1"/>
          </p:cNvSpPr>
          <p:nvPr>
            <p:ph type="title"/>
          </p:nvPr>
        </p:nvSpPr>
        <p:spPr>
          <a:xfrm>
            <a:off x="74375" y="61975"/>
            <a:ext cx="4171500" cy="694200"/>
          </a:xfrm>
          <a:prstGeom prst="rect">
            <a:avLst/>
          </a:prstGeom>
          <a:ln w="28575" cap="flat" cmpd="sng">
            <a:solidFill>
              <a:schemeClr val="accen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i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Инновация товара</a:t>
            </a:r>
            <a:r>
              <a:rPr lang="ru" sz="1400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 i="1">
              <a:solidFill>
                <a:srgbClr val="FF0000"/>
              </a:solidFill>
            </a:endParaRPr>
          </a:p>
        </p:txBody>
      </p:sp>
      <p:pic>
        <p:nvPicPr>
          <p:cNvPr id="132" name="Google Shape;13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1999" cy="353227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 txBox="1"/>
          <p:nvPr/>
        </p:nvSpPr>
        <p:spPr>
          <a:xfrm>
            <a:off x="74375" y="1202200"/>
            <a:ext cx="4171500" cy="3445500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i="1">
                <a:solidFill>
                  <a:schemeClr val="accent2"/>
                </a:solidFill>
              </a:rPr>
              <a:t>Инновация товара</a:t>
            </a:r>
            <a:r>
              <a:rPr lang="ru" sz="1800" b="1" i="1">
                <a:solidFill>
                  <a:srgbClr val="FF0000"/>
                </a:solidFill>
              </a:rPr>
              <a:t> -понимается как процесс получения новых идей по поводу имеющегося продукта, а также разработки и вывода на рынок новых продуктов. Стратегия инновации товара определяет программу разработки и внедрения новых товаров.</a:t>
            </a:r>
            <a:endParaRPr sz="1800" b="1" i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/>
        </p:nvSpPr>
        <p:spPr>
          <a:xfrm>
            <a:off x="198300" y="155700"/>
            <a:ext cx="6213900" cy="1326300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1"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1"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b="1" i="1">
                <a:solidFill>
                  <a:schemeClr val="lt1"/>
                </a:solidFill>
              </a:rPr>
              <a:t>Основные виды стратегий по разработке новой продукции сводятся к проведению работ в следующих направлениях:</a:t>
            </a:r>
            <a:endParaRPr sz="1800" b="1" i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74375" y="1641875"/>
            <a:ext cx="8750400" cy="32235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➔"/>
            </a:pPr>
            <a:r>
              <a:rPr lang="ru" sz="1800" b="1" i="1">
                <a:solidFill>
                  <a:srgbClr val="0000FF"/>
                </a:solidFill>
              </a:rPr>
              <a:t>разработка принципиально новой продукции, отличающейся от продукции конкурентов существенной новизной, защищенной патентами;</a:t>
            </a:r>
            <a:endParaRPr sz="1800" b="1" i="1">
              <a:solidFill>
                <a:srgbClr val="0000FF"/>
              </a:solidFill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➔"/>
            </a:pPr>
            <a:r>
              <a:rPr lang="ru" sz="1800" b="1" i="1">
                <a:solidFill>
                  <a:srgbClr val="0000FF"/>
                </a:solidFill>
              </a:rPr>
              <a:t>разработка продукции с улучшенными характеристиками относительно ранее выпускаемой;</a:t>
            </a:r>
            <a:endParaRPr sz="1800" b="1" i="1">
              <a:solidFill>
                <a:srgbClr val="0000FF"/>
              </a:solidFill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➔"/>
            </a:pPr>
            <a:r>
              <a:rPr lang="ru" sz="1800" b="1" i="1">
                <a:solidFill>
                  <a:srgbClr val="0000FF"/>
                </a:solidFill>
              </a:rPr>
              <a:t>разработка новых видов использования ранее выпускаемой продукции за счет ее модернизации или дополнительных приспособлений;</a:t>
            </a:r>
            <a:endParaRPr sz="1800" b="1" i="1">
              <a:solidFill>
                <a:srgbClr val="0000FF"/>
              </a:solidFill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➔"/>
            </a:pPr>
            <a:r>
              <a:rPr lang="ru" sz="1800" b="1" i="1">
                <a:solidFill>
                  <a:srgbClr val="0000FF"/>
                </a:solidFill>
              </a:rPr>
              <a:t>сокращение ассортимента выпускаемой продукции или снятия с производства продукции, не пользующейся спросом.</a:t>
            </a:r>
            <a:endParaRPr sz="1800" b="1" i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/>
          <p:nvPr/>
        </p:nvSpPr>
        <p:spPr>
          <a:xfrm>
            <a:off x="2082225" y="210700"/>
            <a:ext cx="4325400" cy="805500"/>
          </a:xfrm>
          <a:prstGeom prst="rect">
            <a:avLst/>
          </a:prstGeom>
          <a:solidFill>
            <a:srgbClr val="EAD1DC"/>
          </a:solidFill>
          <a:ln w="9525" cap="flat" cmpd="sng">
            <a:solidFill>
              <a:srgbClr val="9900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i="1">
                <a:solidFill>
                  <a:srgbClr val="FF00FF"/>
                </a:solidFill>
              </a:rPr>
              <a:t>Инновация товара по форме осуществления</a:t>
            </a:r>
            <a:r>
              <a:rPr lang="ru" sz="1800" b="1" i="1">
                <a:solidFill>
                  <a:schemeClr val="dk2"/>
                </a:solidFill>
              </a:rPr>
              <a:t> </a:t>
            </a:r>
            <a:r>
              <a:rPr lang="ru" b="1" i="1">
                <a:solidFill>
                  <a:schemeClr val="dk2"/>
                </a:solidFill>
              </a:rPr>
              <a:t> </a:t>
            </a:r>
            <a:endParaRPr b="1" i="1">
              <a:solidFill>
                <a:schemeClr val="dk2"/>
              </a:solidFill>
            </a:endParaRPr>
          </a:p>
        </p:txBody>
      </p:sp>
      <p:cxnSp>
        <p:nvCxnSpPr>
          <p:cNvPr id="145" name="Google Shape;145;p20"/>
          <p:cNvCxnSpPr>
            <a:stCxn id="144" idx="2"/>
          </p:cNvCxnSpPr>
          <p:nvPr/>
        </p:nvCxnSpPr>
        <p:spPr>
          <a:xfrm flipH="1">
            <a:off x="1611225" y="1016200"/>
            <a:ext cx="2633700" cy="991500"/>
          </a:xfrm>
          <a:prstGeom prst="straightConnector1">
            <a:avLst/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6" name="Google Shape;146;p20"/>
          <p:cNvCxnSpPr>
            <a:stCxn id="144" idx="2"/>
          </p:cNvCxnSpPr>
          <p:nvPr/>
        </p:nvCxnSpPr>
        <p:spPr>
          <a:xfrm>
            <a:off x="4244925" y="1016200"/>
            <a:ext cx="2187600" cy="1078500"/>
          </a:xfrm>
          <a:prstGeom prst="straightConnector1">
            <a:avLst/>
          </a:pr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7" name="Google Shape;147;p20"/>
          <p:cNvSpPr/>
          <p:nvPr/>
        </p:nvSpPr>
        <p:spPr>
          <a:xfrm>
            <a:off x="644475" y="2218500"/>
            <a:ext cx="2193600" cy="892500"/>
          </a:xfrm>
          <a:prstGeom prst="rect">
            <a:avLst/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Дифференциация</a:t>
            </a:r>
            <a:endParaRPr sz="1800" b="1" i="1"/>
          </a:p>
        </p:txBody>
      </p:sp>
      <p:sp>
        <p:nvSpPr>
          <p:cNvPr id="148" name="Google Shape;148;p20"/>
          <p:cNvSpPr/>
          <p:nvPr/>
        </p:nvSpPr>
        <p:spPr>
          <a:xfrm>
            <a:off x="5556175" y="2218500"/>
            <a:ext cx="2193600" cy="892500"/>
          </a:xfrm>
          <a:prstGeom prst="rect">
            <a:avLst/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Диверсификация</a:t>
            </a:r>
            <a:endParaRPr sz="1800" b="1" i="1"/>
          </a:p>
        </p:txBody>
      </p:sp>
      <p:pic>
        <p:nvPicPr>
          <p:cNvPr id="149" name="Google Shape;14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25" y="3374925"/>
            <a:ext cx="266700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6175" y="3234800"/>
            <a:ext cx="2406675" cy="1805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/>
          <p:nvPr/>
        </p:nvSpPr>
        <p:spPr>
          <a:xfrm>
            <a:off x="283100" y="4654975"/>
            <a:ext cx="6244200" cy="2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i="1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(выдуманная история для примера)</a:t>
            </a:r>
            <a:endParaRPr sz="1200" i="1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" name="Google Shape;156;p21"/>
          <p:cNvSpPr txBox="1"/>
          <p:nvPr/>
        </p:nvSpPr>
        <p:spPr>
          <a:xfrm>
            <a:off x="0" y="0"/>
            <a:ext cx="4572000" cy="49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CC0000"/>
                </a:solidFill>
              </a:rPr>
              <a:t>Целью дифференциации товара является</a:t>
            </a:r>
            <a:r>
              <a:rPr lang="ru">
                <a:solidFill>
                  <a:schemeClr val="dk2"/>
                </a:solidFill>
              </a:rPr>
              <a:t> </a:t>
            </a:r>
            <a:r>
              <a:rPr lang="ru" b="1" i="1">
                <a:solidFill>
                  <a:schemeClr val="dk2"/>
                </a:solidFill>
              </a:rPr>
              <a:t>увеличение его конкурентоспособности, повышение привлекательности товара за счет учета особенностей отдельных рынков или сегментов рынка, предпочтений потребителей.</a:t>
            </a:r>
            <a:endParaRPr b="1" i="1"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i="1">
              <a:solidFill>
                <a:srgbClr val="CC0000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rgbClr val="CC0000"/>
                </a:solidFill>
              </a:rPr>
              <a:t>Товар дифференцируется по следующим факторам:</a:t>
            </a:r>
            <a:endParaRPr b="1" i="1">
              <a:solidFill>
                <a:srgbClr val="CC0000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i="1">
              <a:solidFill>
                <a:srgbClr val="CC0000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•</a:t>
            </a:r>
            <a:r>
              <a:rPr lang="ru" b="1" i="1">
                <a:solidFill>
                  <a:schemeClr val="dk2"/>
                </a:solidFill>
              </a:rPr>
              <a:t> дополнительные возможности товара;</a:t>
            </a:r>
            <a:endParaRPr b="1" i="1"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chemeClr val="dk2"/>
                </a:solidFill>
              </a:rPr>
              <a:t>• эффективность использования товара;</a:t>
            </a:r>
            <a:endParaRPr b="1" i="1"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chemeClr val="dk2"/>
                </a:solidFill>
              </a:rPr>
              <a:t>• комфортность;</a:t>
            </a:r>
            <a:endParaRPr b="1" i="1"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chemeClr val="dk2"/>
                </a:solidFill>
              </a:rPr>
              <a:t>• надежность;</a:t>
            </a:r>
            <a:endParaRPr b="1" i="1"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chemeClr val="dk2"/>
                </a:solidFill>
              </a:rPr>
              <a:t>• стиль и дизайн товара.</a:t>
            </a:r>
            <a:endParaRPr b="1" i="1">
              <a:solidFill>
                <a:schemeClr val="dk2"/>
              </a:solidFill>
            </a:endParaRPr>
          </a:p>
        </p:txBody>
      </p:sp>
      <p:pic>
        <p:nvPicPr>
          <p:cNvPr id="157" name="Google Shape;15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4825" y="586175"/>
            <a:ext cx="4267200" cy="3289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6325" y="615338"/>
            <a:ext cx="4843300" cy="391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2"/>
          <p:cNvSpPr txBox="1"/>
          <p:nvPr/>
        </p:nvSpPr>
        <p:spPr>
          <a:xfrm>
            <a:off x="223100" y="615350"/>
            <a:ext cx="4003200" cy="391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Диверсификация товара занимает особое место в товарной политике компании. Суть стратегии диверсификации состоит в том, что предприятие начинает производить дополнительные товары, которые планируется предложить на новые рынки сбыта. Диверсификация выступает как эффективное средство для обеспечения роста устойчивости деятельности компании. </a:t>
            </a:r>
            <a:endParaRPr sz="18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/>
          <p:nvPr/>
        </p:nvSpPr>
        <p:spPr>
          <a:xfrm>
            <a:off x="283000" y="297900"/>
            <a:ext cx="4129200" cy="755700"/>
          </a:xfrm>
          <a:prstGeom prst="rect">
            <a:avLst/>
          </a:prstGeom>
          <a:solidFill>
            <a:srgbClr val="000000">
              <a:alpha val="7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нового товара</a:t>
            </a:r>
            <a:endParaRPr sz="2400" i="1">
              <a:solidFill>
                <a:srgbClr val="FFFFFF"/>
              </a:solidFill>
            </a:endParaRPr>
          </a:p>
        </p:txBody>
      </p:sp>
      <p:sp>
        <p:nvSpPr>
          <p:cNvPr id="169" name="Google Shape;169;p23"/>
          <p:cNvSpPr txBox="1"/>
          <p:nvPr/>
        </p:nvSpPr>
        <p:spPr>
          <a:xfrm>
            <a:off x="718850" y="1214625"/>
            <a:ext cx="3000000" cy="3507600"/>
          </a:xfrm>
          <a:prstGeom prst="rect">
            <a:avLst/>
          </a:prstGeom>
          <a:noFill/>
          <a:ln w="28575" cap="flat" cmpd="sng">
            <a:solidFill>
              <a:srgbClr val="434343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2"/>
                </a:solidFill>
              </a:rPr>
              <a:t> </a:t>
            </a:r>
            <a:endParaRPr b="1">
              <a:solidFill>
                <a:schemeClr val="dk2"/>
              </a:solidFill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chemeClr val="dk2"/>
                </a:solidFill>
              </a:rPr>
              <a:t>Новый продукт — продукция, услуга или идея, которые воспринимаются некоторыми потенциальными потребителями как новые.</a:t>
            </a:r>
            <a:endParaRPr b="1" i="1">
              <a:solidFill>
                <a:schemeClr val="dk2"/>
              </a:solidFill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chemeClr val="dk2"/>
                </a:solidFill>
              </a:rPr>
              <a:t>Можно выделить несколько уровней новизны продукта: от полностью нового продукта до продукта с новой маркой или упаковкой.</a:t>
            </a:r>
            <a:endParaRPr b="1" i="1">
              <a:solidFill>
                <a:schemeClr val="dk2"/>
              </a:solidFill>
            </a:endParaRPr>
          </a:p>
        </p:txBody>
      </p:sp>
      <p:pic>
        <p:nvPicPr>
          <p:cNvPr id="170" name="Google Shape;17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3750" y="290525"/>
            <a:ext cx="4222725" cy="466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24"/>
          <p:cNvGrpSpPr/>
          <p:nvPr/>
        </p:nvGrpSpPr>
        <p:grpSpPr>
          <a:xfrm>
            <a:off x="134988" y="2496117"/>
            <a:ext cx="2212050" cy="2504994"/>
            <a:chOff x="6803275" y="427445"/>
            <a:chExt cx="2212050" cy="2504994"/>
          </a:xfrm>
        </p:grpSpPr>
        <p:pic>
          <p:nvPicPr>
            <p:cNvPr id="176" name="Google Shape;176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03275" y="427445"/>
              <a:ext cx="2212050" cy="25049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24"/>
            <p:cNvSpPr txBox="1"/>
            <p:nvPr/>
          </p:nvSpPr>
          <p:spPr>
            <a:xfrm>
              <a:off x="6944800" y="684231"/>
              <a:ext cx="1929000" cy="20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800"/>
                </a:spcAft>
                <a:buNone/>
              </a:pPr>
              <a:endParaRPr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78" name="Google Shape;178;p24"/>
          <p:cNvSpPr txBox="1"/>
          <p:nvPr/>
        </p:nvSpPr>
        <p:spPr>
          <a:xfrm>
            <a:off x="1412900" y="37200"/>
            <a:ext cx="6060600" cy="50691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i="1">
                <a:solidFill>
                  <a:schemeClr val="dk2"/>
                </a:solidFill>
              </a:rPr>
              <a:t>Процесс разработки нового продукта состоит из восьми этапов:</a:t>
            </a:r>
            <a:endParaRPr sz="1800" b="1" i="1">
              <a:solidFill>
                <a:schemeClr val="dk2"/>
              </a:solidFill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★"/>
            </a:pPr>
            <a:r>
              <a:rPr lang="ru" sz="1800">
                <a:solidFill>
                  <a:schemeClr val="dk2"/>
                </a:solidFill>
              </a:rPr>
              <a:t>генерация идей;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★"/>
            </a:pPr>
            <a:r>
              <a:rPr lang="ru" sz="1800">
                <a:solidFill>
                  <a:schemeClr val="dk2"/>
                </a:solidFill>
              </a:rPr>
              <a:t>отбор идей;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★"/>
            </a:pPr>
            <a:r>
              <a:rPr lang="ru" sz="1800">
                <a:solidFill>
                  <a:schemeClr val="dk2"/>
                </a:solidFill>
              </a:rPr>
              <a:t>разработка концепции и ее проверка;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★"/>
            </a:pPr>
            <a:r>
              <a:rPr lang="ru" sz="1800">
                <a:solidFill>
                  <a:schemeClr val="dk2"/>
                </a:solidFill>
              </a:rPr>
              <a:t>разработка маркетинговой стратегии;	ё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★"/>
            </a:pPr>
            <a:r>
              <a:rPr lang="ru" sz="1800">
                <a:solidFill>
                  <a:schemeClr val="dk2"/>
                </a:solidFill>
              </a:rPr>
              <a:t>анализ бизнеса;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★"/>
            </a:pPr>
            <a:r>
              <a:rPr lang="ru" sz="1800">
                <a:solidFill>
                  <a:schemeClr val="dk2"/>
                </a:solidFill>
              </a:rPr>
              <a:t>разработка непосредственно продукта;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★"/>
            </a:pPr>
            <a:r>
              <a:rPr lang="ru" sz="1800">
                <a:solidFill>
                  <a:schemeClr val="dk2"/>
                </a:solidFill>
              </a:rPr>
              <a:t>пробный маркетинг;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★"/>
            </a:pPr>
            <a:r>
              <a:rPr lang="ru" sz="1800">
                <a:solidFill>
                  <a:schemeClr val="dk2"/>
                </a:solidFill>
              </a:rPr>
              <a:t>коммерческое производство.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9" name="Google Shape;17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2700" y="3200038"/>
            <a:ext cx="2382827" cy="1906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3590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5"/>
          <p:cNvSpPr txBox="1"/>
          <p:nvPr/>
        </p:nvSpPr>
        <p:spPr>
          <a:xfrm>
            <a:off x="5279850" y="285050"/>
            <a:ext cx="3544800" cy="463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chemeClr val="dk2"/>
                </a:solidFill>
              </a:rPr>
              <a:t>Генерация идей — систематический поиск идей о новых продуктах. Поиск новых идей осуществляется главным образом на основе внутренних источников организации (в отделе новой техники, в службе НИОКР, в отделе маркетинга и сбыта и т. п.), изучения мнений потребителей, конкурентов, поставщиков и дистрибьюторов, консультационных организаций, работы выставок и различных печатных изданий, путем использования специальных методов генерации идей.</a:t>
            </a:r>
            <a:endParaRPr b="1" i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2375" y="325462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6" descr="Кусок клейкой ленты, который удерживает заметку на слайде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5940425" y="271226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6"/>
          <p:cNvSpPr txBox="1"/>
          <p:nvPr/>
        </p:nvSpPr>
        <p:spPr>
          <a:xfrm>
            <a:off x="5173225" y="836122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2"/>
                </a:solidFill>
              </a:rPr>
              <a:t>Разработка концепции и ее проверка</a:t>
            </a:r>
            <a:endParaRPr sz="18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26"/>
          <p:cNvSpPr txBox="1">
            <a:spLocks noGrp="1"/>
          </p:cNvSpPr>
          <p:nvPr>
            <p:ph type="body" idx="4294967295"/>
          </p:nvPr>
        </p:nvSpPr>
        <p:spPr>
          <a:xfrm>
            <a:off x="5012075" y="1598725"/>
            <a:ext cx="3432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b="1" i="1">
                <a:latin typeface="Arial"/>
                <a:ea typeface="Arial"/>
                <a:cs typeface="Arial"/>
                <a:sym typeface="Arial"/>
              </a:rPr>
              <a:t>Идея о новом продукте трансформируется в концепцию продукта, которая испытывается на группе целевых потребителей с целью определения степени ее привлекательности. Концепция может быть представлена потребителям словесно или в виде иллюстраций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275" y="1273122"/>
            <a:ext cx="4395101" cy="29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>
            <a:spLocks noGrp="1"/>
          </p:cNvSpPr>
          <p:nvPr>
            <p:ph type="title"/>
          </p:nvPr>
        </p:nvSpPr>
        <p:spPr>
          <a:xfrm>
            <a:off x="394650" y="427100"/>
            <a:ext cx="4288800" cy="837000"/>
          </a:xfrm>
          <a:prstGeom prst="rect">
            <a:avLst/>
          </a:prstGeom>
          <a:ln w="1905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Разработка маркетинговой стратегии</a:t>
            </a:r>
            <a:r>
              <a:rPr lang="ru"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00" name="Google Shape;20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2750" y="2494775"/>
            <a:ext cx="2969300" cy="225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7"/>
          <p:cNvSpPr txBox="1"/>
          <p:nvPr/>
        </p:nvSpPr>
        <p:spPr>
          <a:xfrm>
            <a:off x="235475" y="1586425"/>
            <a:ext cx="4957500" cy="35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632325" bIns="91425" anchor="t" anchorCtr="0">
            <a:noAutofit/>
          </a:bodyPr>
          <a:lstStyle/>
          <a:p>
            <a:pPr marL="0" marR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rgbClr val="FFFF00"/>
                </a:solidFill>
              </a:rPr>
              <a:t>Определение маркетинговой стратегии выхода на рынок с новым продуктом. Здесь рассматриваются следующие вопросы. Прежде всего описываются размер, структура и характер целевого рынка, осуществляется позиционирование нового продукта. Далее даются оценки объему продаж, рыночной доле, цене, прибыли, осуществляется выбор каналов сбыта. Безусловно, что в большинстве случаев такие прогнозные оценки носят весьма ориентировочный характер. Однако использование даже ориентировочных оценок лучше, чем их полное отсутствие.</a:t>
            </a:r>
            <a:endParaRPr b="1" i="1">
              <a:solidFill>
                <a:srgbClr val="FFFF00"/>
              </a:solidFill>
            </a:endParaRPr>
          </a:p>
        </p:txBody>
      </p:sp>
      <p:pic>
        <p:nvPicPr>
          <p:cNvPr id="202" name="Google Shape;20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7988" y="427100"/>
            <a:ext cx="3646225" cy="1823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8"/>
          <p:cNvPicPr preferRelativeResize="0"/>
          <p:nvPr/>
        </p:nvPicPr>
        <p:blipFill>
          <a:blip r:embed="rId3">
            <a:alphaModFix amt="54000"/>
          </a:blip>
          <a:stretch>
            <a:fillRect/>
          </a:stretch>
        </p:blipFill>
        <p:spPr>
          <a:xfrm>
            <a:off x="6259750" y="476100"/>
            <a:ext cx="2480925" cy="248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8"/>
          <p:cNvPicPr preferRelativeResize="0"/>
          <p:nvPr/>
        </p:nvPicPr>
        <p:blipFill>
          <a:blip r:embed="rId4">
            <a:alphaModFix amt="42000"/>
          </a:blip>
          <a:stretch>
            <a:fillRect/>
          </a:stretch>
        </p:blipFill>
        <p:spPr>
          <a:xfrm>
            <a:off x="4651375" y="1297750"/>
            <a:ext cx="3031200" cy="303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8"/>
          <p:cNvSpPr txBox="1"/>
          <p:nvPr/>
        </p:nvSpPr>
        <p:spPr>
          <a:xfrm>
            <a:off x="4895625" y="384225"/>
            <a:ext cx="3904200" cy="39447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i="1">
                <a:solidFill>
                  <a:schemeClr val="dk2"/>
                </a:solidFill>
              </a:rPr>
              <a:t>Отбор идей</a:t>
            </a:r>
            <a:r>
              <a:rPr lang="ru" sz="18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анализ всех выдвинутых идей о новом продукте с целью отсеивания неперспективных на наиболее ранней стадии разработки. В результате отбираются идеи о возможном продукте, который организация может предложить рынку</a:t>
            </a:r>
            <a:endParaRPr sz="1800" b="1" i="1"/>
          </a:p>
        </p:txBody>
      </p:sp>
      <p:pic>
        <p:nvPicPr>
          <p:cNvPr id="210" name="Google Shape;21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84225"/>
            <a:ext cx="4572000" cy="41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535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9" descr="Кусок клейкой ленты, который удерживает заметку на слайде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5506650" y="110126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 txBox="1"/>
          <p:nvPr/>
        </p:nvSpPr>
        <p:spPr>
          <a:xfrm>
            <a:off x="47022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dk2"/>
                </a:solidFill>
              </a:rPr>
              <a:t>Анализ бизнеса</a:t>
            </a:r>
            <a:r>
              <a:rPr lang="ru" sz="2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8" name="Google Shape;218;p29"/>
          <p:cNvSpPr txBox="1">
            <a:spLocks noGrp="1"/>
          </p:cNvSpPr>
          <p:nvPr>
            <p:ph type="body" idx="4294967295"/>
          </p:nvPr>
        </p:nvSpPr>
        <p:spPr>
          <a:xfrm>
            <a:off x="4702250" y="1450000"/>
            <a:ext cx="3432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b="1" i="1">
                <a:latin typeface="Times New Roman"/>
                <a:ea typeface="Times New Roman"/>
                <a:cs typeface="Times New Roman"/>
                <a:sym typeface="Times New Roman"/>
              </a:rPr>
              <a:t>оценка для нового продукта предполагаемых величин объема продаж, издержек и прибыли на предмет их соответствия целям организации. Другими словами, речь идет об оценке привлекательности для компании данного нового продукта.</a:t>
            </a:r>
            <a:endParaRPr b="1" i="1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9" name="Google Shape;21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575" y="379763"/>
            <a:ext cx="3923951" cy="438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0"/>
          <p:cNvSpPr txBox="1"/>
          <p:nvPr/>
        </p:nvSpPr>
        <p:spPr>
          <a:xfrm>
            <a:off x="0" y="58500"/>
            <a:ext cx="4511400" cy="50265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104650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i="1">
                <a:solidFill>
                  <a:schemeClr val="dk2"/>
                </a:solidFill>
              </a:rPr>
              <a:t>Разработка непосредственно продукта — трансформация концепции нового продукта в материальный продукт; цель — убедиться в том, что идея продукта может быть доведена до работающего образца.</a:t>
            </a:r>
            <a:endParaRPr sz="1800" b="1" i="1">
              <a:solidFill>
                <a:schemeClr val="dk2"/>
              </a:solidFill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i="1">
                <a:solidFill>
                  <a:schemeClr val="dk2"/>
                </a:solidFill>
              </a:rPr>
              <a:t>Разработка продукта — более широкое понятие по сравнению с НИОКР, представляет трансформацию концепции нового продукта в материальный продукт, имеющий законченный товарный вид, т. е. она включает также маркетинговую разработку продукта.</a:t>
            </a:r>
            <a:endParaRPr sz="1800" b="1" i="1">
              <a:solidFill>
                <a:schemeClr val="dk2"/>
              </a:solidFill>
            </a:endParaRPr>
          </a:p>
        </p:txBody>
      </p:sp>
      <p:pic>
        <p:nvPicPr>
          <p:cNvPr id="225" name="Google Shape;22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457150"/>
            <a:ext cx="4327801" cy="262785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0"/>
          <p:cNvSpPr/>
          <p:nvPr/>
        </p:nvSpPr>
        <p:spPr>
          <a:xfrm>
            <a:off x="5008488" y="58500"/>
            <a:ext cx="3454820" cy="215235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774</Words>
  <Application>Microsoft Office PowerPoint</Application>
  <PresentationFormat>Экран (16:9)</PresentationFormat>
  <Paragraphs>86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Lato</vt:lpstr>
      <vt:lpstr>Raleway</vt:lpstr>
      <vt:lpstr>Swiss</vt:lpstr>
      <vt:lpstr>Экономические предпосылки возникновения и развития маркетинга </vt:lpstr>
      <vt:lpstr>Содержание:</vt:lpstr>
      <vt:lpstr>Презентация PowerPoint</vt:lpstr>
      <vt:lpstr>Товарные стратегии разрабатывается на перспективу и направлены на решение следующих задач:   оптимизация структуры предлагаемых товаров, в том числе и с точки зрения их принадлежности к различным стадиям жизненного цикла;  разработка и внедрение на рынок товаров-новинок; обеспечение качества и конкурентоспособности товаров; принятие решений, связанных с рыночной атрибутикой товаров.  </vt:lpstr>
      <vt:lpstr>Презентация PowerPoint</vt:lpstr>
      <vt:lpstr>  Инновация товара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Разработка маркетинговой стратегии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Экономические предпосылки возникновения и развития маркетинга </dc:title>
  <cp:lastModifiedBy>Мадина Рахимбердинова</cp:lastModifiedBy>
  <cp:revision>1</cp:revision>
  <dcterms:modified xsi:type="dcterms:W3CDTF">2019-11-29T10:22:28Z</dcterms:modified>
</cp:coreProperties>
</file>